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6858000" cx="12192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Stardos Stencil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4" roundtripDataSignature="AMtx7mht1FNQ/wv4xwbLRMwZvobt5H3E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67DF026-A8F0-46A9-A9C5-CF85FAA49DD9}">
  <a:tblStyle styleId="{A67DF026-A8F0-46A9-A9C5-CF85FAA49D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5.xml"/><Relationship Id="rId22" Type="http://schemas.openxmlformats.org/officeDocument/2006/relationships/font" Target="fonts/StardosStencil-regular.fntdata"/><Relationship Id="rId10" Type="http://schemas.openxmlformats.org/officeDocument/2006/relationships/slide" Target="slides/slide4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7.xml"/><Relationship Id="rId24" Type="http://customschemas.google.com/relationships/presentationmetadata" Target="metadata"/><Relationship Id="rId12" Type="http://schemas.openxmlformats.org/officeDocument/2006/relationships/slide" Target="slides/slide6.xml"/><Relationship Id="rId23" Type="http://schemas.openxmlformats.org/officeDocument/2006/relationships/font" Target="fonts/StardosStencil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Roboto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" name="Google Shape;2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6b52b6168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Google Shape;88;g296b52b6168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71b3ff598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g2b71b3ff598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/>
              <a:t>ei tutvusta pikalt organisatsioone, enamus KOV juhid teavad kellega tegu</a:t>
            </a:r>
            <a:endParaRPr/>
          </a:p>
        </p:txBody>
      </p:sp>
      <p:sp>
        <p:nvSpPr>
          <p:cNvPr id="30" name="Google Shape;3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/>
              <a:t>kohe asja juurde</a:t>
            </a:r>
            <a:endParaRPr/>
          </a:p>
        </p:txBody>
      </p:sp>
      <p:sp>
        <p:nvSpPr>
          <p:cNvPr id="40" name="Google Shape;4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" name="Google Shape;4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/>
              <a:t>eesmärk tutvustada mastaapi</a:t>
            </a:r>
            <a:endParaRPr/>
          </a:p>
        </p:txBody>
      </p:sp>
      <p:sp>
        <p:nvSpPr>
          <p:cNvPr id="53" name="Google Shape;5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/>
              <a:t>eesmärk näitlikustada töö mahtu, mitmekesisust</a:t>
            </a:r>
            <a:endParaRPr/>
          </a:p>
        </p:txBody>
      </p:sp>
      <p:sp>
        <p:nvSpPr>
          <p:cNvPr id="61" name="Google Shape;6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t-EE"/>
              <a:t>eesmärk näidata, kes on need täiskasvanud kellega tegelema peab lisaks noortele</a:t>
            </a:r>
            <a:endParaRPr/>
          </a:p>
        </p:txBody>
      </p:sp>
      <p:sp>
        <p:nvSpPr>
          <p:cNvPr id="67" name="Google Shape;6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71b3ff598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g2b71b3ff598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71b3ff598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" name="Google Shape;82;g2b71b3ff598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1524000" y="2910769"/>
            <a:ext cx="9144000" cy="18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Stardos Stencil"/>
              <a:buNone/>
              <a:defRPr>
                <a:solidFill>
                  <a:srgbClr val="000000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pic>
        <p:nvPicPr>
          <p:cNvPr descr="image1.png" id="11" name="Google Shape;1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31589" y="562921"/>
            <a:ext cx="2528823" cy="25288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0"/>
          <p:cNvSpPr txBox="1"/>
          <p:nvPr>
            <p:ph idx="1" type="body"/>
          </p:nvPr>
        </p:nvSpPr>
        <p:spPr>
          <a:xfrm>
            <a:off x="1524000" y="5715352"/>
            <a:ext cx="9144000" cy="421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  <a:defRPr sz="18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" name="Google Shape;13;p10"/>
          <p:cNvSpPr txBox="1"/>
          <p:nvPr>
            <p:ph idx="2" type="body"/>
          </p:nvPr>
        </p:nvSpPr>
        <p:spPr>
          <a:xfrm>
            <a:off x="1524000" y="5019321"/>
            <a:ext cx="9144000" cy="632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11078507" y="6404292"/>
            <a:ext cx="275293" cy="269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tx">
  <p:cSld name="TITLE_AND_BODY">
    <p:bg>
      <p:bgPr>
        <a:solidFill>
          <a:srgbClr val="FFFFF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1975555" y="365125"/>
            <a:ext cx="923431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1975555" y="1825625"/>
            <a:ext cx="92343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1pPr>
            <a:lvl2pPr indent="-355600" lvl="1" marL="9144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2pPr>
            <a:lvl3pPr indent="-355600" lvl="2" marL="13716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3pPr>
            <a:lvl4pPr indent="-355600" lvl="3" marL="18288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"/>
          <p:cNvSpPr/>
          <p:nvPr/>
        </p:nvSpPr>
        <p:spPr>
          <a:xfrm>
            <a:off x="0" y="0"/>
            <a:ext cx="12192000" cy="158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11397595" y="6348730"/>
            <a:ext cx="275294" cy="26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  <p:pic>
        <p:nvPicPr>
          <p:cNvPr descr="\\tasku.kl.intra\home\silver.tamm\Documents\My Documents\Logod\KL Noored Kotkad_2.jpg" id="20" name="Google Shape;2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39" y="380191"/>
            <a:ext cx="1283373" cy="131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E7E7E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831850" y="1624012"/>
            <a:ext cx="10515600" cy="3652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tardos Stencil"/>
              <a:buNone/>
              <a:defRPr b="0" i="0" sz="6000" u="none" cap="none" strike="noStrike">
                <a:solidFill>
                  <a:srgbClr val="FFFFFF"/>
                </a:solidFill>
                <a:latin typeface="Stardos Stencil"/>
                <a:ea typeface="Stardos Stencil"/>
                <a:cs typeface="Stardos Stencil"/>
                <a:sym typeface="Stardos Stencil"/>
              </a:defRPr>
            </a:lvl1pPr>
            <a:lvl2pPr lvl="1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tardos Stencil"/>
              <a:buNone/>
              <a:defRPr b="0" i="0" sz="6000" u="none" cap="none" strike="noStrike">
                <a:solidFill>
                  <a:srgbClr val="FFFFFF"/>
                </a:solidFill>
                <a:latin typeface="Stardos Stencil"/>
                <a:ea typeface="Stardos Stencil"/>
                <a:cs typeface="Stardos Stencil"/>
                <a:sym typeface="Stardos Stencil"/>
              </a:defRPr>
            </a:lvl2pPr>
            <a:lvl3pPr lvl="2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tardos Stencil"/>
              <a:buNone/>
              <a:defRPr b="0" i="0" sz="6000" u="none" cap="none" strike="noStrike">
                <a:solidFill>
                  <a:srgbClr val="FFFFFF"/>
                </a:solidFill>
                <a:latin typeface="Stardos Stencil"/>
                <a:ea typeface="Stardos Stencil"/>
                <a:cs typeface="Stardos Stencil"/>
                <a:sym typeface="Stardos Stencil"/>
              </a:defRPr>
            </a:lvl3pPr>
            <a:lvl4pPr lvl="3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tardos Stencil"/>
              <a:buNone/>
              <a:defRPr b="0" i="0" sz="6000" u="none" cap="none" strike="noStrike">
                <a:solidFill>
                  <a:srgbClr val="FFFFFF"/>
                </a:solidFill>
                <a:latin typeface="Stardos Stencil"/>
                <a:ea typeface="Stardos Stencil"/>
                <a:cs typeface="Stardos Stencil"/>
                <a:sym typeface="Stardos Stencil"/>
              </a:defRPr>
            </a:lvl4pPr>
            <a:lvl5pPr lvl="4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tardos Stencil"/>
              <a:buNone/>
              <a:defRPr b="0" i="0" sz="6000" u="none" cap="none" strike="noStrike">
                <a:solidFill>
                  <a:srgbClr val="FFFFFF"/>
                </a:solidFill>
                <a:latin typeface="Stardos Stencil"/>
                <a:ea typeface="Stardos Stencil"/>
                <a:cs typeface="Stardos Stencil"/>
                <a:sym typeface="Stardos Stencil"/>
              </a:defRPr>
            </a:lvl5pPr>
            <a:lvl6pPr lvl="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tardos Stencil"/>
              <a:buNone/>
              <a:defRPr b="0" i="0" sz="6000" u="none" cap="none" strike="noStrike">
                <a:solidFill>
                  <a:srgbClr val="FFFFFF"/>
                </a:solidFill>
                <a:latin typeface="Stardos Stencil"/>
                <a:ea typeface="Stardos Stencil"/>
                <a:cs typeface="Stardos Stencil"/>
                <a:sym typeface="Stardos Stencil"/>
              </a:defRPr>
            </a:lvl6pPr>
            <a:lvl7pPr lvl="6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tardos Stencil"/>
              <a:buNone/>
              <a:defRPr b="0" i="0" sz="6000" u="none" cap="none" strike="noStrike">
                <a:solidFill>
                  <a:srgbClr val="FFFFFF"/>
                </a:solidFill>
                <a:latin typeface="Stardos Stencil"/>
                <a:ea typeface="Stardos Stencil"/>
                <a:cs typeface="Stardos Stencil"/>
                <a:sym typeface="Stardos Stencil"/>
              </a:defRPr>
            </a:lvl7pPr>
            <a:lvl8pPr lvl="7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tardos Stencil"/>
              <a:buNone/>
              <a:defRPr b="0" i="0" sz="6000" u="none" cap="none" strike="noStrike">
                <a:solidFill>
                  <a:srgbClr val="FFFFFF"/>
                </a:solidFill>
                <a:latin typeface="Stardos Stencil"/>
                <a:ea typeface="Stardos Stencil"/>
                <a:cs typeface="Stardos Stencil"/>
                <a:sym typeface="Stardos Stencil"/>
              </a:defRPr>
            </a:lvl8pPr>
            <a:lvl9pPr lvl="8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tardos Stencil"/>
              <a:buNone/>
              <a:defRPr b="0" i="0" sz="6000" u="none" cap="none" strike="noStrike">
                <a:solidFill>
                  <a:srgbClr val="FFFFFF"/>
                </a:solidFill>
                <a:latin typeface="Stardos Stencil"/>
                <a:ea typeface="Stardos Stencil"/>
                <a:cs typeface="Stardos Stencil"/>
                <a:sym typeface="Stardos Stenci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Roboto"/>
              <a:buNone/>
              <a:defRPr b="0" i="0" sz="12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"/>
          <p:cNvSpPr txBox="1"/>
          <p:nvPr>
            <p:ph idx="4294967295" type="ctrTitle"/>
          </p:nvPr>
        </p:nvSpPr>
        <p:spPr>
          <a:xfrm>
            <a:off x="1769165" y="2922002"/>
            <a:ext cx="9144000" cy="23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tardos Stencil"/>
              <a:buNone/>
            </a:pPr>
            <a:br>
              <a:rPr b="0" i="0" lang="et-EE" sz="5400" u="none" cap="none" strike="noStrike">
                <a:solidFill>
                  <a:srgbClr val="000000"/>
                </a:solidFill>
                <a:latin typeface="Stardos Stencil"/>
                <a:ea typeface="Stardos Stencil"/>
                <a:cs typeface="Stardos Stencil"/>
                <a:sym typeface="Stardos Stencil"/>
              </a:rPr>
            </a:br>
            <a:br>
              <a:rPr b="0" i="0" lang="et-EE" sz="5400" u="none" cap="none" strike="noStrike">
                <a:solidFill>
                  <a:srgbClr val="000000"/>
                </a:solidFill>
                <a:latin typeface="Stardos Stencil"/>
                <a:ea typeface="Stardos Stencil"/>
                <a:cs typeface="Stardos Stencil"/>
                <a:sym typeface="Stardos Stencil"/>
              </a:rPr>
            </a:br>
            <a:r>
              <a:rPr lang="et-EE" sz="5400">
                <a:solidFill>
                  <a:srgbClr val="000000"/>
                </a:solidFill>
              </a:rPr>
              <a:t>Tartu LV kohtumine</a:t>
            </a:r>
            <a:endParaRPr b="0" i="0" sz="5400" u="none" cap="none" strike="noStrike">
              <a:solidFill>
                <a:srgbClr val="000000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74192"/>
              <a:buFont typeface="Stardos Stencil"/>
              <a:buNone/>
            </a:pPr>
            <a:r>
              <a:rPr lang="et-EE" sz="3100">
                <a:solidFill>
                  <a:srgbClr val="000000"/>
                </a:solidFill>
              </a:rPr>
              <a:t>Kodutütred (KT)  ja Noored Kotkad (NK)</a:t>
            </a:r>
            <a:br>
              <a:rPr b="0" i="0" lang="et-EE" sz="5400" u="none" cap="none" strike="noStrike">
                <a:solidFill>
                  <a:srgbClr val="000000"/>
                </a:solidFill>
                <a:latin typeface="Stardos Stencil"/>
                <a:ea typeface="Stardos Stencil"/>
                <a:cs typeface="Stardos Stencil"/>
                <a:sym typeface="Stardos Stencil"/>
              </a:rPr>
            </a:br>
            <a:endParaRPr b="0" i="0" sz="4000" u="none" cap="none" strike="noStrike">
              <a:solidFill>
                <a:srgbClr val="000000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sp>
        <p:nvSpPr>
          <p:cNvPr id="26" name="Google Shape;26;p1"/>
          <p:cNvSpPr txBox="1"/>
          <p:nvPr>
            <p:ph idx="1" type="body"/>
          </p:nvPr>
        </p:nvSpPr>
        <p:spPr>
          <a:xfrm>
            <a:off x="1524000" y="6246294"/>
            <a:ext cx="9144000" cy="421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</a:pPr>
            <a:r>
              <a:rPr lang="et-EE"/>
              <a:t>28.02.2024 Tartu</a:t>
            </a:r>
            <a:endParaRPr/>
          </a:p>
        </p:txBody>
      </p:sp>
      <p:sp>
        <p:nvSpPr>
          <p:cNvPr id="27" name="Google Shape;27;p1"/>
          <p:cNvSpPr txBox="1"/>
          <p:nvPr>
            <p:ph idx="1" type="body"/>
          </p:nvPr>
        </p:nvSpPr>
        <p:spPr>
          <a:xfrm>
            <a:off x="1464375" y="5018319"/>
            <a:ext cx="91440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t-EE"/>
              <a:t>Kristel Altsaar, Paula Tomson, Martin Erstu, Mairo Orav</a:t>
            </a:r>
            <a:br>
              <a:rPr lang="et-EE"/>
            </a:br>
            <a:r>
              <a:rPr lang="et-EE"/>
              <a:t>Tartu malev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6b52b6168_0_6"/>
          <p:cNvSpPr txBox="1"/>
          <p:nvPr>
            <p:ph idx="1" type="body"/>
          </p:nvPr>
        </p:nvSpPr>
        <p:spPr>
          <a:xfrm>
            <a:off x="1975555" y="1825625"/>
            <a:ext cx="9234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91" name="Google Shape;91;g296b52b6168_0_6"/>
          <p:cNvPicPr preferRelativeResize="0"/>
          <p:nvPr/>
        </p:nvPicPr>
        <p:blipFill rotWithShape="1">
          <a:blip r:embed="rId3">
            <a:alphaModFix amt="97000"/>
          </a:blip>
          <a:srcRect b="0" l="0" r="0" t="0"/>
          <a:stretch/>
        </p:blipFill>
        <p:spPr>
          <a:xfrm>
            <a:off x="5408600" y="-181075"/>
            <a:ext cx="6790323" cy="45268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2" name="Google Shape;92;g296b52b6168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4375" y="3150825"/>
            <a:ext cx="3273620" cy="490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96b52b6168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3175" y="4"/>
            <a:ext cx="5521776" cy="368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96b52b6168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3175" y="3450876"/>
            <a:ext cx="4542828" cy="340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96b52b6168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9350" y="4072410"/>
            <a:ext cx="4878449" cy="325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b71b3ff598_0_21"/>
          <p:cNvSpPr txBox="1"/>
          <p:nvPr>
            <p:ph type="title"/>
          </p:nvPr>
        </p:nvSpPr>
        <p:spPr>
          <a:xfrm>
            <a:off x="1703885" y="2293309"/>
            <a:ext cx="9234300" cy="17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t-EE"/>
              <a:t>TÄNAME KUULAMAST!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idx="1" type="body"/>
          </p:nvPr>
        </p:nvSpPr>
        <p:spPr>
          <a:xfrm>
            <a:off x="576300" y="2420924"/>
            <a:ext cx="3960000" cy="1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t-EE" sz="3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Oleme Eestimaa noorte esmane võimalus panustada </a:t>
            </a:r>
            <a:endParaRPr sz="30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t-EE" sz="3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riigikaitsesse!</a:t>
            </a:r>
            <a:endParaRPr sz="3000"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3">
            <a:alphaModFix/>
          </a:blip>
          <a:srcRect b="58606" l="8816" r="57376" t="8720"/>
          <a:stretch/>
        </p:blipFill>
        <p:spPr>
          <a:xfrm>
            <a:off x="2347590" y="603882"/>
            <a:ext cx="2995624" cy="126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/>
          <p:cNvPicPr preferRelativeResize="0"/>
          <p:nvPr/>
        </p:nvPicPr>
        <p:blipFill rotWithShape="1">
          <a:blip r:embed="rId3">
            <a:alphaModFix/>
          </a:blip>
          <a:srcRect b="0" l="50039" r="0" t="0"/>
          <a:stretch/>
        </p:blipFill>
        <p:spPr>
          <a:xfrm>
            <a:off x="5824388" y="399475"/>
            <a:ext cx="2995624" cy="261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0526" y="2802328"/>
            <a:ext cx="3664950" cy="15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7"/>
          <p:cNvPicPr preferRelativeResize="0"/>
          <p:nvPr/>
        </p:nvPicPr>
        <p:blipFill rotWithShape="1">
          <a:blip r:embed="rId5">
            <a:alphaModFix/>
          </a:blip>
          <a:srcRect b="0" l="0" r="47726" t="0"/>
          <a:stretch/>
        </p:blipFill>
        <p:spPr>
          <a:xfrm>
            <a:off x="3188500" y="4301325"/>
            <a:ext cx="2411575" cy="2355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/>
          <p:nvPr>
            <p:ph idx="1" type="body"/>
          </p:nvPr>
        </p:nvSpPr>
        <p:spPr>
          <a:xfrm>
            <a:off x="5957050" y="4502400"/>
            <a:ext cx="6069000" cy="2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t-EE" sz="3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Vabatahtlikkust väärtustades pakume noortele parimaid eneseteostusvõimalusi isamaalise hariduse kaudu</a:t>
            </a:r>
            <a:endParaRPr sz="3000"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>
            <p:ph type="title"/>
          </p:nvPr>
        </p:nvSpPr>
        <p:spPr>
          <a:xfrm>
            <a:off x="1842076" y="500050"/>
            <a:ext cx="9826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t-EE"/>
              <a:t>Kaitsetahte uuring 2023</a:t>
            </a:r>
            <a:endParaRPr/>
          </a:p>
        </p:txBody>
      </p:sp>
      <p:sp>
        <p:nvSpPr>
          <p:cNvPr id="43" name="Google Shape;43;p5"/>
          <p:cNvSpPr txBox="1"/>
          <p:nvPr>
            <p:ph idx="1" type="body"/>
          </p:nvPr>
        </p:nvSpPr>
        <p:spPr>
          <a:xfrm>
            <a:off x="596000" y="2006675"/>
            <a:ext cx="11298900" cy="4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Juhul kui Eestit ründab mõni riik, siis ...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75443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81% noorte arvates tuleks osutada pigem või kindlasti relvastatud vastupanu.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Noortel on oluliselt enam usku Eesti iseseisvasse kaitsevõimesse kui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elanikkonnal üldiselt (70% vs 56%).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75443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Noored hindavad oma teadlikkust sellest, kuidas võimaliku välisriigi kallaletungi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korral käituda küllaltki madalaks – vaid 44% peab end täiesti piisavalt või pigem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piisavalt informeerituks, mida taolises olukorras oleks võimalik riigi kaitsmiseks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teha.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75443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KL noored hindavad oma teadlikkust oluliselt kõrgemalt – 61% hindab oma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teadmisi selles vallas pigem või täiesti piisavaks.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0000"/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/>
          <p:nvPr>
            <p:ph type="title"/>
          </p:nvPr>
        </p:nvSpPr>
        <p:spPr>
          <a:xfrm>
            <a:off x="1975555" y="365125"/>
            <a:ext cx="923431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t-EE"/>
              <a:t>Kaitsetahte uuring 2023</a:t>
            </a:r>
            <a:endParaRPr/>
          </a:p>
        </p:txBody>
      </p:sp>
      <p:sp>
        <p:nvSpPr>
          <p:cNvPr id="49" name="Google Shape;49;p4"/>
          <p:cNvSpPr txBox="1"/>
          <p:nvPr>
            <p:ph idx="1" type="body"/>
          </p:nvPr>
        </p:nvSpPr>
        <p:spPr>
          <a:xfrm>
            <a:off x="233875" y="1825625"/>
            <a:ext cx="5862000" cy="49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Oma võimete ja oskuste kohaselt oleks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kaitsetegevuses valmis osalema Eesti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elanikest 64%. Noorte kaitsetahe üldiselt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tervikuna märkimisväärselt ei erine.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Kaitseliidu noorte valmisolek on aga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oluliselt suurem (80%), neist 29% on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pigem ja 51% täiesti valmis osalema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kaitsetegevustes.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t-EE" sz="1800">
                <a:latin typeface="Arial"/>
                <a:ea typeface="Arial"/>
                <a:cs typeface="Arial"/>
                <a:sym typeface="Arial"/>
              </a:rPr>
              <a:t>*uuring leitav KT ja NK kodulehtedel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2171438"/>
            <a:ext cx="5862000" cy="4242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/>
          <p:cNvSpPr txBox="1"/>
          <p:nvPr>
            <p:ph type="title"/>
          </p:nvPr>
        </p:nvSpPr>
        <p:spPr>
          <a:xfrm>
            <a:off x="1975555" y="365125"/>
            <a:ext cx="923431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t-EE"/>
              <a:t>KT ja NK liikmeskond</a:t>
            </a:r>
            <a:endParaRPr/>
          </a:p>
        </p:txBody>
      </p:sp>
      <p:sp>
        <p:nvSpPr>
          <p:cNvPr id="56" name="Google Shape;56;p2"/>
          <p:cNvSpPr txBox="1"/>
          <p:nvPr>
            <p:ph idx="1" type="body"/>
          </p:nvPr>
        </p:nvSpPr>
        <p:spPr>
          <a:xfrm>
            <a:off x="1975555" y="1797013"/>
            <a:ext cx="9963602" cy="4879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t/>
            </a:r>
            <a:endParaRPr b="1"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6004" y="1797025"/>
            <a:ext cx="7301597" cy="4879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" name="Google Shape;58;p2"/>
          <p:cNvGraphicFramePr/>
          <p:nvPr/>
        </p:nvGraphicFramePr>
        <p:xfrm>
          <a:off x="268300" y="1797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{A67DF026-A8F0-46A9-A9C5-CF85FAA49DD9}</a:tableStyleId>
              </a:tblPr>
              <a:tblGrid>
                <a:gridCol w="2209525"/>
                <a:gridCol w="2209525"/>
              </a:tblGrid>
              <a:tr h="442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t-EE" sz="1800"/>
                        <a:t>Üle Eesti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t-EE" sz="1800"/>
                        <a:t>Tartumaa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694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u 8000 noorliiget + 725 noortejuhti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u 650 noorliiget + 106 noortejuhti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955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valdavalt 2 instruktorit maleva kohta (15 malevat)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2 instruktorit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955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u 40000 osaluskorda liikmeskonnas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u 7000 osaluskorda liikmeskonnas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104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u 3400 osaluskorda kaasatud mitteliikmetes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u 320 osaluskorda kaasatud mitteliikmetes</a:t>
                      </a:r>
                      <a:endParaRPr sz="1800"/>
                    </a:p>
                  </a:txBody>
                  <a:tcPr marT="91425" marB="91425" marR="91425" marL="91425"/>
                </a:tc>
              </a:tr>
              <a:tr h="68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u 3800 sündmust aastas</a:t>
                      </a:r>
                      <a:endParaRPr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/>
                        <a:t>u 200 sündmust aastas</a:t>
                      </a:r>
                      <a:endParaRPr sz="18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/>
          <p:nvPr>
            <p:ph type="title"/>
          </p:nvPr>
        </p:nvSpPr>
        <p:spPr>
          <a:xfrm>
            <a:off x="1975555" y="365125"/>
            <a:ext cx="923431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t-EE"/>
              <a:t>Noorteinstruktori ülesanded</a:t>
            </a:r>
            <a:endParaRPr/>
          </a:p>
        </p:txBody>
      </p:sp>
      <p:sp>
        <p:nvSpPr>
          <p:cNvPr id="64" name="Google Shape;64;p6"/>
          <p:cNvSpPr txBox="1"/>
          <p:nvPr>
            <p:ph idx="1" type="body"/>
          </p:nvPr>
        </p:nvSpPr>
        <p:spPr>
          <a:xfrm>
            <a:off x="673700" y="1991400"/>
            <a:ext cx="10877100" cy="46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t-EE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ringkonna/maleva personalitöö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rühma (u 40) ja malevaüleste väljaõpete tagamine (VÕP arv u 200 aastas)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○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varustus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○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dokumentatsioon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○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suhtlus osapooltega (lapsevanemad, teenusepakkujad, noortejuhid, noorliikmed jne)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○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load/kooskõlastused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○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..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vabatahtlike tegevuse toetamine, vajadusel koordineerimine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●"/>
            </a:pPr>
            <a:r>
              <a:rPr lang="et-EE" sz="2500">
                <a:latin typeface="Arial"/>
                <a:ea typeface="Arial"/>
                <a:cs typeface="Arial"/>
                <a:sym typeface="Arial"/>
              </a:rPr>
              <a:t>aruandlus, ..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/>
          <p:nvPr>
            <p:ph type="title"/>
          </p:nvPr>
        </p:nvSpPr>
        <p:spPr>
          <a:xfrm>
            <a:off x="1975555" y="365125"/>
            <a:ext cx="923431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t-EE"/>
              <a:t>Noortejuhid</a:t>
            </a:r>
            <a:endParaRPr/>
          </a:p>
        </p:txBody>
      </p:sp>
      <p:sp>
        <p:nvSpPr>
          <p:cNvPr id="70" name="Google Shape;70;p3"/>
          <p:cNvSpPr txBox="1"/>
          <p:nvPr>
            <p:ph idx="1" type="body"/>
          </p:nvPr>
        </p:nvSpPr>
        <p:spPr>
          <a:xfrm>
            <a:off x="1104703" y="2130425"/>
            <a:ext cx="4476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t-EE" sz="2200">
                <a:latin typeface="Arial"/>
                <a:ea typeface="Arial"/>
                <a:cs typeface="Arial"/>
                <a:sym typeface="Arial"/>
              </a:rPr>
              <a:t>vabatahtlikud täiskasvanud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t-EE" sz="2200">
                <a:latin typeface="Arial"/>
                <a:ea typeface="Arial"/>
                <a:cs typeface="Arial"/>
                <a:sym typeface="Arial"/>
              </a:rPr>
              <a:t>väljaõpe tagatud keskselt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t-EE" sz="2200">
                <a:latin typeface="Arial"/>
                <a:ea typeface="Arial"/>
                <a:cs typeface="Arial"/>
                <a:sym typeface="Arial"/>
              </a:rPr>
              <a:t>tagavad noorliikmete väljaõppe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t-EE" sz="2200">
                <a:latin typeface="Arial"/>
                <a:ea typeface="Arial"/>
                <a:cs typeface="Arial"/>
                <a:sym typeface="Arial"/>
              </a:rPr>
              <a:t>noortejuhtide arv 106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t-EE" sz="2200">
                <a:latin typeface="Arial"/>
                <a:ea typeface="Arial"/>
                <a:cs typeface="Arial"/>
                <a:sym typeface="Arial"/>
              </a:rPr>
              <a:t>noortejuhtide aktiivsus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t-EE" sz="2200">
                <a:latin typeface="Arial"/>
                <a:ea typeface="Arial"/>
                <a:cs typeface="Arial"/>
                <a:sym typeface="Arial"/>
              </a:rPr>
              <a:t>vabariiklikult aasta parimaid noortejuhte on valitud aastast 2019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■"/>
            </a:pPr>
            <a:r>
              <a:rPr lang="et-EE" sz="2200">
                <a:latin typeface="Arial"/>
                <a:ea typeface="Arial"/>
                <a:cs typeface="Arial"/>
                <a:sym typeface="Arial"/>
              </a:rPr>
              <a:t>Aasta NK noortejuht 2019 Sander Kukk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■"/>
            </a:pPr>
            <a:r>
              <a:rPr lang="et-EE" sz="2200">
                <a:latin typeface="Arial"/>
                <a:ea typeface="Arial"/>
                <a:cs typeface="Arial"/>
                <a:sym typeface="Arial"/>
              </a:rPr>
              <a:t>Aasta KT noortejuht 2023 Kaisa Meus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6625" y="2256400"/>
            <a:ext cx="6148851" cy="40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71b3ff598_0_26"/>
          <p:cNvSpPr txBox="1"/>
          <p:nvPr>
            <p:ph type="title"/>
          </p:nvPr>
        </p:nvSpPr>
        <p:spPr>
          <a:xfrm>
            <a:off x="1975555" y="345000"/>
            <a:ext cx="9234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t-EE"/>
              <a:t>KOV-ide võimalik toetus</a:t>
            </a:r>
            <a:endParaRPr/>
          </a:p>
        </p:txBody>
      </p:sp>
      <p:graphicFrame>
        <p:nvGraphicFramePr>
          <p:cNvPr id="77" name="Google Shape;77;g2b71b3ff598_0_26"/>
          <p:cNvGraphicFramePr/>
          <p:nvPr/>
        </p:nvGraphicFramePr>
        <p:xfrm>
          <a:off x="1402375" y="1603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{A67DF026-A8F0-46A9-A9C5-CF85FAA49DD9}</a:tableStyleId>
              </a:tblPr>
              <a:tblGrid>
                <a:gridCol w="5143500"/>
                <a:gridCol w="5143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t-EE" sz="2200"/>
                        <a:t>Tartumaa kohalikud omavalitsused</a:t>
                      </a:r>
                      <a:endParaRPr b="1"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t-EE" sz="2200"/>
                        <a:t>Kaitseliit</a:t>
                      </a:r>
                      <a:endParaRPr b="1" sz="2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200"/>
                        <a:t>Palga fond + tööjõu kulud</a:t>
                      </a:r>
                      <a:endParaRPr sz="22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200"/>
                        <a:t>1800 eurot/kuu -&gt; 29 000 eurot aastas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t-EE" sz="2200">
                          <a:solidFill>
                            <a:schemeClr val="dk1"/>
                          </a:solidFill>
                        </a:rPr>
                        <a:t>muude kulude kandmine (sõidu kompensatsioon jms)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200"/>
                        <a:t>4 aasta vaade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200"/>
                        <a:t>füüsiline töökoht maleva ruumides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t-EE" sz="2200">
                          <a:solidFill>
                            <a:schemeClr val="dk1"/>
                          </a:solidFill>
                        </a:rPr>
                        <a:t>töövahendid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200"/>
                        <a:t>väljaõppe tagamine</a:t>
                      </a:r>
                      <a:endParaRPr sz="2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8" name="Google Shape;78;g2b71b3ff598_0_26"/>
          <p:cNvSpPr txBox="1"/>
          <p:nvPr/>
        </p:nvSpPr>
        <p:spPr>
          <a:xfrm>
            <a:off x="7733600" y="4529500"/>
            <a:ext cx="4002600" cy="4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-EE">
                <a:latin typeface="Roboto"/>
                <a:ea typeface="Roboto"/>
                <a:cs typeface="Roboto"/>
                <a:sym typeface="Roboto"/>
              </a:rPr>
              <a:t>*Jõgevamaa KOV-idel sarnane lahendus loodud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g2b71b3ff598_0_26"/>
          <p:cNvSpPr txBox="1"/>
          <p:nvPr/>
        </p:nvSpPr>
        <p:spPr>
          <a:xfrm>
            <a:off x="1402375" y="4804625"/>
            <a:ext cx="10723200" cy="17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-EE" sz="2200">
                <a:latin typeface="Roboto"/>
                <a:ea typeface="Roboto"/>
                <a:cs typeface="Roboto"/>
                <a:sym typeface="Roboto"/>
              </a:rPr>
              <a:t>KOV-ide toel soovime saavutada</a:t>
            </a:r>
            <a:r>
              <a:rPr lang="et-EE" sz="2200">
                <a:latin typeface="Roboto"/>
                <a:ea typeface="Roboto"/>
                <a:cs typeface="Roboto"/>
                <a:sym typeface="Roboto"/>
              </a:rPr>
              <a:t>: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t-EE" sz="2200">
                <a:latin typeface="Roboto"/>
                <a:ea typeface="Roboto"/>
                <a:cs typeface="Roboto"/>
                <a:sym typeface="Roboto"/>
              </a:rPr>
              <a:t>piirkonna noortejuhtide töö kvaliteedi ja mahu suurendamine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t-EE" sz="2200">
                <a:latin typeface="Roboto"/>
                <a:ea typeface="Roboto"/>
                <a:cs typeface="Roboto"/>
                <a:sym typeface="Roboto"/>
              </a:rPr>
              <a:t>stabiilne rühmade töö -&gt; jätkusuutlik hakkamasaamise kompetentsi tõstmine kodumaa noorte hulgas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t-EE" sz="2200">
                <a:latin typeface="Roboto"/>
                <a:ea typeface="Roboto"/>
                <a:cs typeface="Roboto"/>
                <a:sym typeface="Roboto"/>
              </a:rPr>
              <a:t>suurendatud on võimalus osaleda kodukoha lähedal KT või NK rühma tegevuses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b71b3ff598_0_12"/>
          <p:cNvSpPr txBox="1"/>
          <p:nvPr>
            <p:ph idx="1" type="body"/>
          </p:nvPr>
        </p:nvSpPr>
        <p:spPr>
          <a:xfrm>
            <a:off x="1975525" y="1491625"/>
            <a:ext cx="4233600" cy="48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-EE" sz="2200"/>
              <a:t>Teie võimalused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t-EE" sz="2200"/>
              <a:t>Toetus riigikaitselisele haridusele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t-EE" sz="2200"/>
              <a:t>Noortejuhi töö tunnustamine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t-EE" sz="2200"/>
              <a:t>Noortejuhtide kaasamine huvihariduse temaatika aruteludele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t-EE" sz="2200"/>
              <a:t>Võimalus rikastada formaalharidust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t-EE" sz="2200"/>
              <a:t>P</a:t>
            </a:r>
            <a:r>
              <a:rPr lang="et-EE" sz="2200">
                <a:solidFill>
                  <a:schemeClr val="dk1"/>
                </a:solidFill>
              </a:rPr>
              <a:t>iirkonna noortele koostöös KL-ga uute võimaluste pakkumine</a:t>
            </a:r>
            <a:endParaRPr sz="2200"/>
          </a:p>
        </p:txBody>
      </p:sp>
      <p:sp>
        <p:nvSpPr>
          <p:cNvPr id="85" name="Google Shape;85;g2b71b3ff598_0_12"/>
          <p:cNvSpPr txBox="1"/>
          <p:nvPr/>
        </p:nvSpPr>
        <p:spPr>
          <a:xfrm>
            <a:off x="6797650" y="611100"/>
            <a:ext cx="4549500" cy="56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-EE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Meie võimalused</a:t>
            </a:r>
            <a:endParaRPr b="1"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t-EE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Kvaliteetne ja süsteemne noortetöö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t-EE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Riigikaitse temaatika lõimimine noortetöösse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t-EE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Kogukonna sidusus ja toimetuleku suurendamine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t-EE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Täiendkoolitused vastavalt isiku soovile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t-EE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Kodaniku valmisolek iseseisvaks hakkamasaamiseks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200"/>
      </a:accent1>
      <a:accent2>
        <a:srgbClr val="0071CE"/>
      </a:accent2>
      <a:accent3>
        <a:srgbClr val="D9DADB"/>
      </a:accent3>
      <a:accent4>
        <a:srgbClr val="C8102E"/>
      </a:accent4>
      <a:accent5>
        <a:srgbClr val="007953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200"/>
      </a:accent1>
      <a:accent2>
        <a:srgbClr val="0071CE"/>
      </a:accent2>
      <a:accent3>
        <a:srgbClr val="D9DADB"/>
      </a:accent3>
      <a:accent4>
        <a:srgbClr val="C8102E"/>
      </a:accent4>
      <a:accent5>
        <a:srgbClr val="007953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Meelis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0x0101009392537FE5BA9A4C96200C8EFB805C2D</vt:lpwstr>
  </property>
</Properties>
</file>